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7" r:id="rId3"/>
    <p:sldId id="310" r:id="rId4"/>
    <p:sldId id="311" r:id="rId5"/>
    <p:sldId id="312" r:id="rId6"/>
    <p:sldId id="316" r:id="rId7"/>
    <p:sldId id="290" r:id="rId8"/>
    <p:sldId id="273" r:id="rId9"/>
    <p:sldId id="314" r:id="rId10"/>
    <p:sldId id="291" r:id="rId11"/>
    <p:sldId id="315" r:id="rId12"/>
    <p:sldId id="313" r:id="rId13"/>
    <p:sldId id="317" r:id="rId14"/>
    <p:sldId id="303" r:id="rId15"/>
    <p:sldId id="267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DCA"/>
    <a:srgbClr val="E0E0E0"/>
    <a:srgbClr val="FED5BE"/>
    <a:srgbClr val="FD3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598" autoAdjust="0"/>
  </p:normalViewPr>
  <p:slideViewPr>
    <p:cSldViewPr>
      <p:cViewPr varScale="1">
        <p:scale>
          <a:sx n="80" d="100"/>
          <a:sy n="80" d="100"/>
        </p:scale>
        <p:origin x="-187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13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0C71D-F406-4BBC-91D2-4DED456B4599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B52C6-5C9C-4010-A162-579602F97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92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6C0033-0BCB-404B-A6BE-DC08A30DD14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AA6A29-ACC4-486E-808B-F1490F475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79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Welcome/Introductions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Maine Shared Health Needs Assessment &amp; Planning Process Project, also called Maine SHNAPP.  The mission is to create the framework and approach for a shared CHNA that: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[a] provides valuable population health assessment data to interested organizations and individuals,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[b] supports public health accreditation efforts, and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[c] addresses community benefit reporting needs of hospitals.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Ultimately, the Maine SHNAPP seeks to turn data into action and create the healthiest population in the USA.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86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These are the top 5 issues affecting where we live, work, learn, and play in Kennebec County based on information provided by the 220 respondents</a:t>
            </a:r>
            <a:r>
              <a:rPr lang="en-US" baseline="0" dirty="0" smtClean="0"/>
              <a:t> from this county on the Stakeholders Survey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People who responded to the survey were asked to rank these issues on a scale of 1-5 where “1” was Not at all a problem and “5” was Critical problem. (“4” = Major problem)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The full report for the county is located at www.maine.gov/SHNAPP/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Page </a:t>
            </a:r>
            <a:r>
              <a:rPr lang="en-US" baseline="0" dirty="0" smtClean="0"/>
              <a:t>24 </a:t>
            </a:r>
            <a:r>
              <a:rPr lang="en-US" baseline="0" dirty="0" smtClean="0"/>
              <a:t>of the Kennebec County Report shows cross tabulations of the percentage of stakeholders who agreed that significant differences exist among groups experiencing health disparities for a certain health condition [Handout?]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Page </a:t>
            </a:r>
            <a:r>
              <a:rPr lang="en-US" baseline="0" dirty="0" smtClean="0"/>
              <a:t>25 </a:t>
            </a:r>
            <a:r>
              <a:rPr lang="en-US" baseline="0" dirty="0" smtClean="0"/>
              <a:t>of the Kennebec County Report shows cross tabulations of the percentage of stakeholders who identified certain factors/social determinants as key drivers that lead to a specific health condition [Handout?]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The top 5 health factors for the state were: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Poverty (78%)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Access to Behavioral/Mental Health Care (67%)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Transportation (67%)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Health Care Insurance (64%)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Employment (64%)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Take some time to review the handout of Health Issues – Surveillance Data to note successes &amp; challenges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handout also contains the Stakeholder Survey responses related to Health Issues for comparison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Capture initial comments and feedback from group?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Responses can be listed as significant health issues and/or ask group members to identify priorities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71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Capture initial comments and feedback from group?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Responses can be listed as significant health issues and/or ask group members to identify priorities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71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Capture notes on the group’s thoughts…..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59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Add local contacts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Recommendation – print this slide as</a:t>
            </a:r>
            <a:r>
              <a:rPr lang="en-US" baseline="0" dirty="0" smtClean="0"/>
              <a:t> a Handout for participants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86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project is supported financially and with resources by the four largest hospital systems in Maine and the Maine CDC.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1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state-wide public private partnership of its kind in the nation.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 history -- EMHS, MG, and MH worked together in 2010-11 to create the OneMaine Health Collaborative CHNA and the Maine CDC completed the 2012 SHA.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Statewide Coordinating Council for Public Health facilitated the conversation among Maine CDC/DHHS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hospital leaders to work together on a unified health needs assessment and community engagement process – resulting in the Maine SHNAPP &amp; Shared CHNA.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90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Handout</a:t>
            </a:r>
            <a:r>
              <a:rPr lang="en-US" baseline="0" dirty="0" smtClean="0"/>
              <a:t> </a:t>
            </a:r>
            <a:r>
              <a:rPr lang="en-US" b="1" baseline="0" dirty="0" smtClean="0"/>
              <a:t>either</a:t>
            </a:r>
            <a:r>
              <a:rPr lang="en-US" baseline="0" dirty="0" smtClean="0"/>
              <a:t> </a:t>
            </a:r>
            <a:r>
              <a:rPr lang="en-US" baseline="0" dirty="0" smtClean="0">
                <a:solidFill>
                  <a:schemeClr val="accent3">
                    <a:lumMod val="75000"/>
                  </a:schemeClr>
                </a:solidFill>
              </a:rPr>
              <a:t>Indicator List (with all 160+ items along 18 domains) &amp; (short) Kennebec County Summary Report</a:t>
            </a:r>
            <a:r>
              <a:rPr lang="en-US" baseline="0" dirty="0" smtClean="0"/>
              <a:t> </a:t>
            </a:r>
            <a:r>
              <a:rPr lang="en-US" b="1" baseline="0" dirty="0" smtClean="0"/>
              <a:t>or</a:t>
            </a:r>
            <a:r>
              <a:rPr lang="en-US" baseline="0" dirty="0" smtClean="0"/>
              <a:t> </a:t>
            </a:r>
            <a:r>
              <a:rPr lang="en-US" baseline="0" dirty="0" smtClean="0">
                <a:solidFill>
                  <a:schemeClr val="accent3">
                    <a:lumMod val="75000"/>
                  </a:schemeClr>
                </a:solidFill>
              </a:rPr>
              <a:t>handout full table of Kennebec County Indicators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Background: Maine SHNAPP has two active subcommittees – Metrics and Community Engagement – that work in respective areas of expertise and provide recommendations to the Steering Committee run by representatives in leadership roles from each of the organizations represented within the MOU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Metrics Subcommittee took almost 2 years prior to this report to vet indicators and carefully selected the ones in this report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Metrics Subcommittee and Steering Committee contracted with Market Decisions to assist with analysis of secondary quantitative (collaborated with epidemiologists from Maine CDC), complete the Stakeholders Survey, and write 17 full-length reports [1 state, 16 county] along with 24 summary reports [16 county, 5 public health district, 3 urban area]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The Kennebec County Report will form </a:t>
            </a:r>
            <a:r>
              <a:rPr lang="en-US" baseline="0" dirty="0" err="1" smtClean="0"/>
              <a:t>MaineGeneral’s</a:t>
            </a:r>
            <a:r>
              <a:rPr lang="en-US" baseline="0" dirty="0" smtClean="0"/>
              <a:t> and Inland Hospital’s CHNA along with the Central District (Kennebec &amp; Somerset Counties) Public Health Improvement Plan – all hospital and public health improvement plans will inform the State Health Improvement Plan</a:t>
            </a: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19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Describe coordination for non-profit hospitals &amp; public health (PH infrastructure and SHNAPP’s reliance on DLs &amp; DCCs) 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Use shared CHNAs to obtain input from diverse community members (agencies &amp; individuals)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IRS requirements for: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-Non-profit hospitals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-Public health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-Medically underserved, low-income, &amp; minority populations (members of groups or representatives from agencies serving groups)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</a:t>
            </a:r>
            <a:r>
              <a:rPr lang="en-US" b="1" baseline="0" dirty="0" smtClean="0"/>
              <a:t>Public Health Accreditation Board (PHAB) for: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	</a:t>
            </a:r>
            <a:r>
              <a:rPr lang="en-US" b="0" baseline="0" dirty="0" smtClean="0"/>
              <a:t>-other government agencies (in addition to public health)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-not-for-profit groups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-statewide associations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-faith-based organizations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-businesses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-voluntary organizations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-academia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-military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-representatives from 2+ populations at higher risk or have poorer health outcomes	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What we are doing today satisfies “community engagement” requirements &amp; will be documented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[hospitals only] SHNAPP community engagement phase goes beyond minimum IRS requirement to obtain written comment from these groups.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CE phase supports Maine CDC in achieving and maintaining accreditation through documentation of this process and community input.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Input gets incorporated into Maine SHNAPP hospitals’ Implementation Strategies (IRS requirement) and District Public Health Improvement Plans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Community Engagement Guidance document created by SHNAPP CE Subcommittee as a resource for local SHNAPP CE Committees led by Maine CDC District Liaisons and non-profit hospital community benefit representatives. Discuss how participation on SHNAPP CE Committee helps the process (and potentially people/organizations involved)….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49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Input gathered during CE Phase and shared CHNA reports will inform these plans.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Ideally, non-profit hospital community benefit representatives will work closely with Maine CDC District Liaisons and local Community Engagement Committees to co-create IS/DPHIPs.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“End of FY” varies depending on FY of each hospital – example of MG &amp; CMHC (6/30/16), EMHS</a:t>
            </a:r>
            <a:r>
              <a:rPr lang="en-US" baseline="0" dirty="0" smtClean="0"/>
              <a:t> &amp; MH (9/30/16), St. Mary’s (12/31/16). This satisfies the IRS requirement for CHNA/Implementation Strategy.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6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Input gathered during CE Phase and shared CHNA reports will inform these plans.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Ideally, non-profit hospital community benefit representatives will work closely with Maine CDC District Liaisons and local Community Engagement Committees to co-create IS/DPHIPs.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“End of FY” varies depending on FY of each hospital – example of MG &amp; CMHC (6/30/16), EMHS</a:t>
            </a:r>
            <a:r>
              <a:rPr lang="en-US" baseline="0" dirty="0" smtClean="0"/>
              <a:t> &amp; MH (9/30/16), St. Mary’s (12/31/16). This satisfies the IRS requirement for CHNA/Implementation Strategy.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6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We’ll be referring to condensed data from the Shared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CHNA Kennebec County Report: 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 Summary Sheets and Priority Health Issues and Factors tables to identify topics that affect the population of Kennebec County 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 consider these data within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context of the current (2013) CHNA/Implementation Strategy, some topics will command immediate attention and others will be “parked” for later attention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40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Stakeholder Survey – primary data source;</a:t>
            </a:r>
            <a:r>
              <a:rPr lang="en-US" baseline="0" dirty="0" smtClean="0"/>
              <a:t> instrument designed in collaboration with Maine SHNAPP Steering Committee and work groups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4 domains of questions: [1] stakeholder demographics, [2] health issues with greatest impact, [3] determinants of health, [4] health priorities and challenges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Snowball sample – stakeholder agencies received survey and shared with members/stakeholders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Total sample = 1,639; Kennebec County = 220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Respondents represented health care agencies, public health agencies, law enforcement, municipalities, schools, businesses, social service agencies, and NGOs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Ranking above came from a list of 25 health issues [family health, chronic diseases, infectious diseases, healthy behaviors, other health issues]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Respondents were asked to identify on a scale of 1 to 5 where “1 is not at all a critical problem”, “4 is a major problem”, and “5 is a critical problem”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baseline="0" dirty="0" smtClean="0"/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These are the top 5 health issues for Kennebec County </a:t>
            </a:r>
          </a:p>
          <a:p>
            <a:endParaRPr lang="en-US" baseline="0" dirty="0" smtClean="0"/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top 5 health issues for the state were: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Drug</a:t>
            </a:r>
            <a:r>
              <a:rPr lang="en-US" baseline="0" dirty="0" smtClean="0"/>
              <a:t> &amp; Alcohol Abuse (80%)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Obesity (78%)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Mental Health (71%)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Physical Activity &amp; Nutrition (69%)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Depression (67%)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Take some time to review the handout of Health Issues – Surveillance Data to note successes &amp; challenges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handout also contains the Stakeholder Survey responses related to Health Issues for comparison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  <a:prstGeom prst="rect">
            <a:avLst/>
          </a:prstGeom>
        </p:spPr>
        <p:txBody>
          <a:bodyPr/>
          <a:lstStyle/>
          <a:p>
            <a:fld id="{4BC1325E-524A-4EAB-BBE5-F511CFAEFD5D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2511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4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752600"/>
            <a:ext cx="8229600" cy="4325112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008342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53" r:id="rId3"/>
    <p:sldLayoutId id="2147483750" r:id="rId4"/>
    <p:sldLayoutId id="2147483752" r:id="rId5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maine.gov/SHNAP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3771" y="1142999"/>
            <a:ext cx="6429829" cy="2057401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Calibri" panose="020F0502020204030204" pitchFamily="34" charset="0"/>
              </a:rPr>
              <a:t>Shared Community Health Needs Assessment (CHNA)</a:t>
            </a:r>
            <a:endParaRPr lang="en-US" sz="54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114800"/>
            <a:ext cx="6934200" cy="2133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Data Summary 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Kennebec County Report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Fall 2015/Spring 2016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[name]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[date]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838200"/>
            <a:ext cx="3048000" cy="2362200"/>
          </a:xfrm>
          <a:prstGeom prst="rect">
            <a:avLst/>
          </a:prstGeom>
          <a:solidFill>
            <a:srgbClr val="FED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" y="914400"/>
            <a:ext cx="2889809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issues affecting where we live, work, learn &amp; play in </a:t>
            </a:r>
            <a:r>
              <a:rPr lang="en-US" dirty="0" smtClean="0">
                <a:solidFill>
                  <a:schemeClr val="accent2"/>
                </a:solidFill>
              </a:rPr>
              <a:t>Kennebec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421" y="1812667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2015 Stakeholder Survey - </a:t>
            </a:r>
            <a:r>
              <a:rPr lang="en-US" sz="1600" b="1" dirty="0"/>
              <a:t>Total 1,639 surveys; Kennebec 220 surveys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6324599"/>
            <a:ext cx="472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Maine </a:t>
            </a:r>
            <a:r>
              <a:rPr lang="en-US" sz="1200" dirty="0"/>
              <a:t>SHNAPP Stakeholder Survey, 2015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74332"/>
            <a:ext cx="8077200" cy="397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2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issues affecting where we live, work, learn &amp; play in </a:t>
            </a:r>
            <a:r>
              <a:rPr lang="en-US" dirty="0" smtClean="0">
                <a:solidFill>
                  <a:schemeClr val="accent2"/>
                </a:solidFill>
              </a:rPr>
              <a:t>Kennebec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900" y="169099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Surveillance Data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6324599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Adapted from 2015  Shared Community Health Needs Assessment, Kennebec County</a:t>
            </a:r>
          </a:p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40" y="2123703"/>
            <a:ext cx="6781801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75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these results with our current CHNA &amp; Implementation Strategy….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515225" cy="435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6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these results with our current State Health Assessment &amp; DPHIP….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515225" cy="435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4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next steps?</a:t>
            </a:r>
            <a:endParaRPr lang="en-US" dirty="0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362" y="4024249"/>
            <a:ext cx="1852612" cy="1392941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034" y="2219763"/>
            <a:ext cx="2415268" cy="13525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7000"/>
            <a:ext cx="1771650" cy="230314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8958"/>
            <a:ext cx="2286000" cy="171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Shared CHNA Contacts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4294967295"/>
          </p:nvPr>
        </p:nvSpPr>
        <p:spPr>
          <a:xfrm>
            <a:off x="685800" y="2057400"/>
            <a:ext cx="8229600" cy="4324350"/>
          </a:xfrm>
        </p:spPr>
        <p:txBody>
          <a:bodyPr>
            <a:normAutofit fontScale="92500" lnSpcReduction="10000"/>
          </a:bodyPr>
          <a:lstStyle/>
          <a:p>
            <a:pPr marL="109728" indent="0" algn="l">
              <a:buNone/>
            </a:pP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Maine CDC District Liaison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</a:t>
            </a: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SHNAPP Hospital Representative</a:t>
            </a:r>
          </a:p>
          <a:p>
            <a:pPr marL="109728" indent="0" algn="l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Paula Thomson			Natalie Morse</a:t>
            </a:r>
          </a:p>
          <a:p>
            <a:pPr marL="109728" indent="0" algn="l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287-2613				861-5272</a:t>
            </a:r>
          </a:p>
          <a:p>
            <a:pPr marL="109728" indent="0">
              <a:buNone/>
            </a:pPr>
            <a:r>
              <a:rPr lang="en-US" sz="19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Paula.Thomson@maine.gov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</a:t>
            </a:r>
            <a:r>
              <a:rPr lang="en-US" sz="19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Natalie.Morse@mainegeneral.org</a:t>
            </a:r>
            <a:endParaRPr lang="en-US" sz="19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 algn="l"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Additional SHNAPP Contacts		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Additional SHNAPP Contacts</a:t>
            </a:r>
          </a:p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Name					Name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Phone					Phone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Email					Email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 algn="l"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 algn="l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Shared CHNA Reports: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hlinkClick r:id="rId4"/>
              </a:rPr>
              <a:t>www.maine.gov/SHNAPP/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39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Maine SHNAPP </a:t>
            </a:r>
            <a:r>
              <a:rPr lang="en-US" dirty="0">
                <a:solidFill>
                  <a:srgbClr val="FF0000"/>
                </a:solidFill>
              </a:rPr>
              <a:t>Funders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121025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747837"/>
            <a:ext cx="399891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2" y="3124200"/>
            <a:ext cx="32924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28463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74430"/>
            <a:ext cx="41513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21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included in the Reports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253443"/>
            <a:ext cx="8751125" cy="385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46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SHNAPP Process: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14400"/>
            <a:ext cx="52161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5867400" y="2057400"/>
            <a:ext cx="2895600" cy="35814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79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SHNAPP Process: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5562600" cy="590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886200" y="4648200"/>
            <a:ext cx="3962400" cy="10668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0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SHNAPP Process: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5562600" cy="590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581400" y="3124200"/>
            <a:ext cx="4191000" cy="10668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21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62">
            <a:off x="5388956" y="4800599"/>
            <a:ext cx="10953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8245">
            <a:off x="6239249" y="4691268"/>
            <a:ext cx="12668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Task Today….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2554910" cy="164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2921450"/>
            <a:ext cx="2476875" cy="175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0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health issues for </a:t>
            </a:r>
            <a:r>
              <a:rPr lang="en-US" dirty="0" smtClean="0">
                <a:solidFill>
                  <a:schemeClr val="accent2"/>
                </a:solidFill>
              </a:rPr>
              <a:t>Kennebec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782979"/>
            <a:ext cx="8077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2015 Stakeholder Survey </a:t>
            </a:r>
            <a:r>
              <a:rPr lang="en-US" sz="1600" b="1" dirty="0" smtClean="0"/>
              <a:t>- Total 1,639 surveys; Kennebec 220 surveys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1" y="6390492"/>
            <a:ext cx="3962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Maine SHNAPP Stakeholder Survey, 2015</a:t>
            </a:r>
            <a:endParaRPr lang="en-US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74332"/>
            <a:ext cx="7696200" cy="406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44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health issues for </a:t>
            </a:r>
            <a:r>
              <a:rPr lang="en-US" dirty="0" smtClean="0">
                <a:solidFill>
                  <a:schemeClr val="accent2"/>
                </a:solidFill>
              </a:rPr>
              <a:t>Kennebec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8701" y="152248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Surveillance Data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08" y="6251992"/>
            <a:ext cx="6725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 Adapted from 2015  Shared Community Health Needs Assessment, Kennebec County</a:t>
            </a:r>
            <a:endParaRPr lang="en-US" sz="12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896533"/>
            <a:ext cx="6172200" cy="41641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6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3454</TotalTime>
  <Words>1384</Words>
  <Application>Microsoft Office PowerPoint</Application>
  <PresentationFormat>On-screen Show (4:3)</PresentationFormat>
  <Paragraphs>164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Urban</vt:lpstr>
      <vt:lpstr>Shared Community Health Needs Assessment (CHNA)</vt:lpstr>
      <vt:lpstr>Maine SHNAPP Funders</vt:lpstr>
      <vt:lpstr>Data included in the Reports</vt:lpstr>
      <vt:lpstr>SHNAPP Process:</vt:lpstr>
      <vt:lpstr>SHNAPP Process:</vt:lpstr>
      <vt:lpstr>SHNAPP Process:</vt:lpstr>
      <vt:lpstr>Our Task Today….</vt:lpstr>
      <vt:lpstr>Top health issues for Kennebec County</vt:lpstr>
      <vt:lpstr>Top health issues for Kennebec County</vt:lpstr>
      <vt:lpstr>Top issues affecting where we live, work, learn &amp; play in Kennebec County</vt:lpstr>
      <vt:lpstr>Top issues affecting where we live, work, learn &amp; play in Kennebec County</vt:lpstr>
      <vt:lpstr>Comparing these results with our current CHNA &amp; Implementation Strategy….</vt:lpstr>
      <vt:lpstr>Comparing these results with our current State Health Assessment &amp; DPHIP….</vt:lpstr>
      <vt:lpstr>What are the next steps?</vt:lpstr>
      <vt:lpstr>Shared CHNA Contacts</vt:lpstr>
    </vt:vector>
  </TitlesOfParts>
  <Company>MaineGeneral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Maine SHNAPP</dc:title>
  <dc:creator>%username%</dc:creator>
  <cp:lastModifiedBy>%username%</cp:lastModifiedBy>
  <cp:revision>181</cp:revision>
  <cp:lastPrinted>2015-09-09T11:18:45Z</cp:lastPrinted>
  <dcterms:created xsi:type="dcterms:W3CDTF">2015-06-09T16:33:57Z</dcterms:created>
  <dcterms:modified xsi:type="dcterms:W3CDTF">2015-10-15T13:36:10Z</dcterms:modified>
</cp:coreProperties>
</file>